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3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DAAA7D-741B-4427-A371-5FE3B0EE7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CF6D524-38A2-4CD3-B1C3-1C880F55EF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DAFA3C-474D-4AD4-BF10-880A86CB6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5DFD-A878-40DC-BE38-71D60F6A796F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E1B2CD-2572-4C9C-8D57-7CE401E5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E7DC1BC-F4FA-4D0E-BDFE-C19CB69C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AABA-75DE-4FDD-A329-606E400F2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4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FB6171-7B63-43F5-8451-84F048015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601F069-2207-4B96-9835-782932755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C4CFC5-6E4E-439C-A2EE-8C98E324B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5DFD-A878-40DC-BE38-71D60F6A796F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4625185-CC96-4BCD-8414-BA3A7E852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E99336-2605-471E-A7B7-D1DE4D70C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AABA-75DE-4FDD-A329-606E400F2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6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4A1678C-2482-4904-8974-F6AE55C740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A9477AB-FC35-4244-B136-95311121E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D25DF4-DC50-4A32-9A45-3DA4F2EE2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5DFD-A878-40DC-BE38-71D60F6A796F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A31FAC-BEFE-4C58-AAFF-98F9D7FA8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ED55A9-7A1A-4194-8511-7BAA17003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AABA-75DE-4FDD-A329-606E400F2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7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F38720-82E9-4922-B176-05E348DED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FE2246-6919-473E-B482-1DC87173B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CC28B7-70A1-4DD5-A9B7-22A01EE6C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5DFD-A878-40DC-BE38-71D60F6A796F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2DE60D-7899-479E-B339-195A3F36D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0573DA-92FE-47DB-9F7A-D02D66128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AABA-75DE-4FDD-A329-606E400F2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0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FBB3BE-A19B-4984-8ECC-FCC5BC0E0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7D0D32F-6F57-4817-806D-0BB698114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C234E53-38B6-4C02-BD37-5FB1090D2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5DFD-A878-40DC-BE38-71D60F6A796F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DA6A9D-5E5E-4FC0-8A4A-38E042692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5868BD-CC6D-402C-9B9E-C8EA10413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AABA-75DE-4FDD-A329-606E400F2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89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F9852A-3374-424E-AD2F-8C1AE5D70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51E917-15A5-451A-93FA-90E110D39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CF449A8-B487-4C1A-8F5C-20710E3DB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6C0989A-217E-461F-99BA-ECE22E047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5DFD-A878-40DC-BE38-71D60F6A796F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58F7146-06D9-4C45-AB60-3ADF210DF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DCFD423-6286-454C-BB72-D51B4EEC0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AABA-75DE-4FDD-A329-606E400F2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5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2EEA6B-30F7-4A62-AEC6-76AD03561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5426EB4-2834-4A95-BF0F-4FB7C3E09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357AB32-8526-4702-AF48-C98BC4007E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43E3680-9826-4B86-8533-6462520BDF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71EA358-43E5-4F1A-BE21-2E1DF7C60F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490F67-8EC5-4377-B184-0DF01317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5DFD-A878-40DC-BE38-71D60F6A796F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83E67E2-B1A0-4308-982A-F760E481A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C94DD0D-8B14-44FF-972E-2EC3AEE77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AABA-75DE-4FDD-A329-606E400F2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EB24B3-7FDD-4E9F-8352-F18C65E46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F1B1042-70C1-4B9E-9C1D-A5DBDB026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5DFD-A878-40DC-BE38-71D60F6A796F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8CC77F2-B656-412B-9CA4-CA968DFCC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854D03E-7651-44FD-9FBE-DBC85A59B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AABA-75DE-4FDD-A329-606E400F2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3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E4ABA50-112C-4417-B9E3-B8C7C0761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5DFD-A878-40DC-BE38-71D60F6A796F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46FA0B7-F0CE-44B0-9C5A-5A382FE1E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36CE07B-9468-4726-9E02-E000C49D9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AABA-75DE-4FDD-A329-606E400F2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0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8CA9D4-BBA6-4B99-B7CC-F5427578C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A82EF3-D12D-43DD-BCEE-DF1E90737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E6F91A4-FCD5-45F9-84ED-6FCBFB8C3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CE55127-0D89-4B2F-A769-90A8ED731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5DFD-A878-40DC-BE38-71D60F6A796F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4B7E1CF-CB67-435A-8B6F-F6B454304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20F54E8-1AAB-4E52-9600-EE30DEE93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AABA-75DE-4FDD-A329-606E400F2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4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A22738-6EFC-4917-AEFB-CA8E5DC46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F29395A-78DC-4073-8E31-9F5394EB06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BC9440F-CD07-4AD9-8410-208985708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A9B17AA-F474-4E89-8A25-F230223BA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B5DFD-A878-40DC-BE38-71D60F6A796F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CBE7F3-C8E4-490F-BCE2-E3E93BB88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A8FA7B9-DF5D-41B0-98D9-9F34CE80C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AABA-75DE-4FDD-A329-606E400F2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3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1492C39-0425-4808-9439-1605C4779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EDBA76E-D593-4E58-B742-71D3E635E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71850AC-2774-4902-AE28-5293883943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B5DFD-A878-40DC-BE38-71D60F6A796F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CB46CE-9E12-4B32-B16C-21FD1AA59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C8E1659-EE30-44D5-A80C-9A297A058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4AABA-75DE-4FDD-A329-606E400F2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4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8382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en-US" sz="280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2057400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VIỆT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9000" y="32766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u="sng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36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47800" y="42672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minh.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l/n, an/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endParaRPr lang="en-US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Arial" pitchFamily="34" charset="0"/>
                <a:cs typeface="Arial" pitchFamily="34" charset="0"/>
              </a:rPr>
              <a:t>1. </a:t>
            </a:r>
            <a:r>
              <a:rPr lang="en-US" sz="3600" err="1">
                <a:latin typeface="Arial" pitchFamily="34" charset="0"/>
                <a:cs typeface="Arial" pitchFamily="34" charset="0"/>
              </a:rPr>
              <a:t>Tập</a:t>
            </a:r>
            <a:r>
              <a:rPr lang="en-US" sz="3600">
                <a:latin typeface="Arial" pitchFamily="34" charset="0"/>
                <a:cs typeface="Arial" pitchFamily="34" charset="0"/>
              </a:rPr>
              <a:t> </a:t>
            </a:r>
            <a:r>
              <a:rPr lang="en-US" sz="3600" err="1">
                <a:latin typeface="Arial" pitchFamily="34" charset="0"/>
                <a:cs typeface="Arial" pitchFamily="34" charset="0"/>
              </a:rPr>
              <a:t>chép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152400" y="685800"/>
            <a:ext cx="8991600" cy="5715000"/>
          </a:xfrm>
          <a:prstGeom prst="horizont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/>
              <a:t>      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mâm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cỗ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khâu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- 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tâu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ày</a:t>
            </a:r>
            <a:r>
              <a:rPr lang="en-US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dao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xẻ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24FF8CE-5004-47E5-971D-776FB03318B3}"/>
              </a:ext>
            </a:extLst>
          </p:cNvPr>
          <p:cNvSpPr/>
          <p:nvPr/>
        </p:nvSpPr>
        <p:spPr>
          <a:xfrm>
            <a:off x="228600" y="762000"/>
            <a:ext cx="89154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err="1">
                <a:latin typeface="HP001 4 hàng" panose="020B0603050302020204" pitchFamily="34" charset="0"/>
              </a:rPr>
              <a:t>Thứ</a:t>
            </a:r>
            <a:r>
              <a:rPr lang="en-US" sz="3600" b="1">
                <a:latin typeface="HP001 4 hàng" panose="020B0603050302020204" pitchFamily="34" charset="0"/>
              </a:rPr>
              <a:t> </a:t>
            </a:r>
            <a:r>
              <a:rPr lang="en-US" sz="3600" b="1" err="1">
                <a:latin typeface="HP001 4 hàng" panose="020B0603050302020204" pitchFamily="34" charset="0"/>
              </a:rPr>
              <a:t>ba</a:t>
            </a:r>
            <a:r>
              <a:rPr lang="en-US" sz="3600" b="1">
                <a:latin typeface="HP001 4 hàng" panose="020B0603050302020204" pitchFamily="34" charset="0"/>
              </a:rPr>
              <a:t> </a:t>
            </a:r>
            <a:r>
              <a:rPr lang="en-US" sz="3600" b="1" err="1">
                <a:latin typeface="HP001 4 hàng" panose="020B0603050302020204" pitchFamily="34" charset="0"/>
              </a:rPr>
              <a:t>ngày</a:t>
            </a:r>
            <a:r>
              <a:rPr lang="en-US" sz="3600" b="1">
                <a:latin typeface="HP001 4 hàng" panose="020B0603050302020204" pitchFamily="34" charset="0"/>
              </a:rPr>
              <a:t> </a:t>
            </a:r>
            <a:r>
              <a:rPr lang="en-US" sz="3600" b="1" smtClean="0">
                <a:latin typeface="HP001 4 hàng" panose="020B0603050302020204" pitchFamily="34" charset="0"/>
              </a:rPr>
              <a:t>21 </a:t>
            </a:r>
            <a:r>
              <a:rPr lang="en-US" sz="3600" b="1" err="1">
                <a:latin typeface="HP001 4 hàng" panose="020B0603050302020204" pitchFamily="34" charset="0"/>
              </a:rPr>
              <a:t>tháng</a:t>
            </a:r>
            <a:r>
              <a:rPr lang="en-US" sz="3600" b="1">
                <a:latin typeface="HP001 4 hàng" panose="020B0603050302020204" pitchFamily="34" charset="0"/>
              </a:rPr>
              <a:t> 9 </a:t>
            </a:r>
            <a:r>
              <a:rPr lang="en-US" sz="3600" b="1" err="1">
                <a:latin typeface="HP001 4 hàng" panose="020B0603050302020204" pitchFamily="34" charset="0"/>
              </a:rPr>
              <a:t>năm</a:t>
            </a:r>
            <a:r>
              <a:rPr lang="en-US" sz="3600" b="1">
                <a:latin typeface="HP001 4 hàng" panose="020B0603050302020204" pitchFamily="34" charset="0"/>
              </a:rPr>
              <a:t> </a:t>
            </a:r>
            <a:r>
              <a:rPr lang="en-US" sz="3600" b="1" smtClean="0">
                <a:latin typeface="HP001 4 hàng" panose="020B0603050302020204" pitchFamily="34" charset="0"/>
              </a:rPr>
              <a:t>2021</a:t>
            </a:r>
            <a:endParaRPr lang="en-US" sz="3600" b="1">
              <a:latin typeface="HP001 4 hàng" panose="020B0603050302020204" pitchFamily="34" charset="0"/>
            </a:endParaRPr>
          </a:p>
          <a:p>
            <a:pPr algn="ctr"/>
            <a:r>
              <a:rPr lang="en-US" sz="4400" b="1" u="sng" err="1">
                <a:latin typeface="HP001 4 hàng" panose="020B0603050302020204" pitchFamily="34" charset="0"/>
              </a:rPr>
              <a:t>Chính</a:t>
            </a:r>
            <a:r>
              <a:rPr lang="en-US" sz="4400" b="1" u="sng">
                <a:latin typeface="HP001 4 hàng" panose="020B0603050302020204" pitchFamily="34" charset="0"/>
              </a:rPr>
              <a:t> </a:t>
            </a:r>
            <a:r>
              <a:rPr lang="en-US" sz="4400" b="1" u="sng" err="1">
                <a:latin typeface="HP001 4 hàng" panose="020B0603050302020204" pitchFamily="34" charset="0"/>
              </a:rPr>
              <a:t>tả</a:t>
            </a:r>
            <a:endParaRPr lang="en-US" sz="4400" b="1" u="sng">
              <a:latin typeface="HP001 4 hàng" panose="020B0603050302020204" pitchFamily="34" charset="0"/>
            </a:endParaRPr>
          </a:p>
          <a:p>
            <a:r>
              <a:rPr lang="en-US" sz="4400" b="1">
                <a:latin typeface="HP001 4 hàng" panose="020B06030503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2676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24FF8CE-5004-47E5-971D-776FB03318B3}"/>
              </a:ext>
            </a:extLst>
          </p:cNvPr>
          <p:cNvSpPr/>
          <p:nvPr/>
        </p:nvSpPr>
        <p:spPr>
          <a:xfrm>
            <a:off x="228600" y="335845"/>
            <a:ext cx="8915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err="1">
                <a:latin typeface="HP001 4 hàng" panose="020B0603050302020204" pitchFamily="34" charset="0"/>
              </a:rPr>
              <a:t>Cậu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bé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thông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minh</a:t>
            </a:r>
            <a:endParaRPr lang="en-US" sz="4400" b="1">
              <a:latin typeface="HP001 4 hàng" panose="020B0603050302020204" pitchFamily="34" charset="0"/>
            </a:endParaRPr>
          </a:p>
          <a:p>
            <a:r>
              <a:rPr lang="en-US" sz="4400" b="1">
                <a:latin typeface="HP001 4 hàng" panose="020B0603050302020204" pitchFamily="34" charset="0"/>
              </a:rPr>
              <a:t>  </a:t>
            </a:r>
            <a:r>
              <a:rPr lang="en-US" sz="4400" b="1" err="1">
                <a:latin typeface="HP001 4 hàng" panose="020B0603050302020204" pitchFamily="34" charset="0"/>
              </a:rPr>
              <a:t>Hôm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sau</a:t>
            </a:r>
            <a:r>
              <a:rPr lang="en-US" sz="4400" b="1">
                <a:latin typeface="HP001 4 hàng" panose="020B0603050302020204" pitchFamily="34" charset="0"/>
              </a:rPr>
              <a:t>, </a:t>
            </a:r>
            <a:r>
              <a:rPr lang="en-US" sz="4400" b="1" err="1">
                <a:latin typeface="HP001 4 hàng" panose="020B0603050302020204" pitchFamily="34" charset="0"/>
              </a:rPr>
              <a:t>nhà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vua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cho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ngư</a:t>
            </a:r>
            <a:r>
              <a:rPr lang="pt-BR" sz="4400" b="1">
                <a:latin typeface="HP001 4 hàng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Ɵ 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đem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đến</a:t>
            </a:r>
            <a:r>
              <a:rPr lang="en-US" sz="4400" b="1">
                <a:latin typeface="HP001 4 hàng" panose="020B0603050302020204" pitchFamily="34" charset="0"/>
              </a:rPr>
              <a:t> m</a:t>
            </a:r>
            <a:r>
              <a:rPr lang="pt-BR" sz="4400" b="1">
                <a:latin typeface="HP001 4 hàng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Ŏ</a:t>
            </a:r>
            <a:r>
              <a:rPr lang="en-US" sz="4400" b="1">
                <a:latin typeface="HP001 4 hàng" panose="020B0603050302020204" pitchFamily="34" charset="0"/>
              </a:rPr>
              <a:t> con </a:t>
            </a:r>
            <a:r>
              <a:rPr lang="en-US" sz="4400" b="1" err="1">
                <a:latin typeface="HP001 4 hàng" panose="020B0603050302020204" pitchFamily="34" charset="0"/>
              </a:rPr>
              <a:t>chim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sẻ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nhỏ</a:t>
            </a:r>
            <a:r>
              <a:rPr lang="en-US" sz="4400" b="1">
                <a:latin typeface="HP001 4 hàng" panose="020B0603050302020204" pitchFamily="34" charset="0"/>
              </a:rPr>
              <a:t>, </a:t>
            </a:r>
            <a:r>
              <a:rPr lang="en-US" sz="4400" b="1" err="1">
                <a:latin typeface="HP001 4 hàng" panose="020B0603050302020204" pitchFamily="34" charset="0"/>
              </a:rPr>
              <a:t>bảo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cậu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bé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làm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ba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mâm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cỗ</a:t>
            </a:r>
            <a:r>
              <a:rPr lang="en-US" sz="4400" b="1">
                <a:latin typeface="HP001 4 hàng" panose="020B0603050302020204" pitchFamily="34" charset="0"/>
              </a:rPr>
              <a:t>. </a:t>
            </a:r>
            <a:r>
              <a:rPr lang="en-US" sz="4400" b="1" err="1">
                <a:latin typeface="HP001 4 hàng" panose="020B0603050302020204" pitchFamily="34" charset="0"/>
              </a:rPr>
              <a:t>Cậu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bé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đưa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cho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sứ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giả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một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chiếc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kim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khâu</a:t>
            </a:r>
            <a:r>
              <a:rPr lang="en-US" sz="4400" b="1">
                <a:latin typeface="HP001 4 hàng" panose="020B0603050302020204" pitchFamily="34" charset="0"/>
              </a:rPr>
              <a:t>, n</a:t>
            </a:r>
            <a:r>
              <a:rPr lang="pt-BR" sz="4400" b="1">
                <a:latin typeface="HP001 4 hàng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Ā </a:t>
            </a:r>
            <a:r>
              <a:rPr lang="en-US" sz="4400" b="1">
                <a:latin typeface="HP001 4 hàng" panose="020B0603050302020204" pitchFamily="34" charset="0"/>
              </a:rPr>
              <a:t>:</a:t>
            </a:r>
          </a:p>
          <a:p>
            <a:r>
              <a:rPr lang="en-US" sz="4400" b="1">
                <a:latin typeface="HP001 4 hàng" panose="020B0603050302020204" pitchFamily="34" charset="0"/>
              </a:rPr>
              <a:t> - Xin </a:t>
            </a:r>
            <a:r>
              <a:rPr lang="en-US" sz="4400" b="1" err="1">
                <a:latin typeface="HP001 4 hàng" panose="020B0603050302020204" pitchFamily="34" charset="0"/>
              </a:rPr>
              <a:t>ông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về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tâu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Đức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Vua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pt-BR" sz="4400" b="1">
                <a:latin typeface="HP001 4 hàng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ǟ</a:t>
            </a:r>
            <a:r>
              <a:rPr lang="en-US" sz="4400" b="1" err="1">
                <a:latin typeface="HP001 4 hàng" panose="020B0603050302020204" pitchFamily="34" charset="0"/>
              </a:rPr>
              <a:t>èn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cho</a:t>
            </a:r>
            <a:r>
              <a:rPr lang="en-US" sz="4400" b="1">
                <a:latin typeface="HP001 4 hàng" panose="020B0603050302020204" pitchFamily="34" charset="0"/>
              </a:rPr>
              <a:t> t</a:t>
            </a:r>
            <a:r>
              <a:rPr lang="pt-BR" sz="4400" b="1">
                <a:latin typeface="HP001 4 hàng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ċ </a:t>
            </a:r>
            <a:r>
              <a:rPr lang="en-US" sz="4400" b="1" err="1">
                <a:latin typeface="HP001 4 hàng" panose="020B0603050302020204" pitchFamily="34" charset="0"/>
              </a:rPr>
              <a:t>chiếc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kim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này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thành</a:t>
            </a:r>
            <a:r>
              <a:rPr lang="en-US" sz="4400" b="1">
                <a:latin typeface="HP001 4 hàng" panose="020B0603050302020204" pitchFamily="34" charset="0"/>
              </a:rPr>
              <a:t> m</a:t>
            </a:r>
            <a:r>
              <a:rPr lang="pt-BR" sz="4400" b="1">
                <a:latin typeface="HP001 4 hàng" panose="020B06030503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Ŏ</a:t>
            </a:r>
            <a:r>
              <a:rPr lang="en-US" sz="4400" b="1">
                <a:latin typeface="HP001 4 hàng" panose="020B0603050302020204" pitchFamily="34" charset="0"/>
              </a:rPr>
              <a:t> con </a:t>
            </a:r>
            <a:r>
              <a:rPr lang="en-US" sz="4400" b="1" err="1">
                <a:latin typeface="HP001 4 hàng" panose="020B0603050302020204" pitchFamily="34" charset="0"/>
              </a:rPr>
              <a:t>dao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thật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sắc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để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xẻ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thịt</a:t>
            </a:r>
            <a:r>
              <a:rPr lang="en-US" sz="4400" b="1">
                <a:latin typeface="HP001 4 hàng" panose="020B0603050302020204" pitchFamily="34" charset="0"/>
              </a:rPr>
              <a:t> </a:t>
            </a:r>
            <a:r>
              <a:rPr lang="en-US" sz="4400" b="1" err="1">
                <a:latin typeface="HP001 4 hàng" panose="020B0603050302020204" pitchFamily="34" charset="0"/>
              </a:rPr>
              <a:t>chim</a:t>
            </a:r>
            <a:r>
              <a:rPr lang="en-US" sz="4400" b="1">
                <a:latin typeface="HP001 4 hàng" panose="020B06030503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1585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85800"/>
            <a:ext cx="79248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4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/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    a/. </a:t>
            </a:r>
            <a:r>
              <a:rPr 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dung:</a:t>
            </a:r>
          </a:p>
          <a:p>
            <a:pPr marL="342900" indent="-342900"/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      - </a:t>
            </a:r>
            <a:r>
              <a:rPr 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/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minh,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4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09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/>
            <a:r>
              <a:rPr 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b/.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/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/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/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   -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ý?</a:t>
            </a:r>
          </a:p>
          <a:p>
            <a:pPr marL="342900" indent="-342900"/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=&gt;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phẩy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ngang</a:t>
            </a: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b/.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  - Tong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khâu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endParaRPr lang="en-US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/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xẻ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endParaRPr lang="en-US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   -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thụt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ô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thụt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60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/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c/.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90600"/>
            <a:ext cx="7543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2a: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ệnh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…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ộp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360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 …ọ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37642" y="2590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3124200"/>
            <a:ext cx="60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0" y="37338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err="1"/>
              <a:t>Bài</a:t>
            </a:r>
            <a:r>
              <a:rPr lang="en-US" sz="2800"/>
              <a:t> 3: </a:t>
            </a:r>
            <a:r>
              <a:rPr lang="en-US" sz="2800" err="1"/>
              <a:t>Viết</a:t>
            </a:r>
            <a:r>
              <a:rPr lang="en-US" sz="2800"/>
              <a:t> </a:t>
            </a:r>
            <a:r>
              <a:rPr lang="en-US" sz="2800" err="1"/>
              <a:t>vào</a:t>
            </a:r>
            <a:r>
              <a:rPr lang="en-US" sz="2800"/>
              <a:t> </a:t>
            </a:r>
            <a:r>
              <a:rPr lang="en-US" sz="2800" err="1"/>
              <a:t>vở</a:t>
            </a:r>
            <a:r>
              <a:rPr lang="en-US" sz="2800"/>
              <a:t> </a:t>
            </a:r>
            <a:r>
              <a:rPr lang="en-US" sz="2800" err="1"/>
              <a:t>những</a:t>
            </a:r>
            <a:r>
              <a:rPr lang="en-US" sz="2800"/>
              <a:t> </a:t>
            </a:r>
            <a:r>
              <a:rPr lang="en-US" sz="2800" err="1"/>
              <a:t>chữ</a:t>
            </a:r>
            <a:r>
              <a:rPr lang="en-US" sz="2800"/>
              <a:t> </a:t>
            </a:r>
            <a:r>
              <a:rPr lang="en-US" sz="2800" err="1"/>
              <a:t>và</a:t>
            </a:r>
            <a:r>
              <a:rPr lang="en-US" sz="2800"/>
              <a:t> </a:t>
            </a:r>
            <a:r>
              <a:rPr lang="en-US" sz="2800" err="1"/>
              <a:t>tên</a:t>
            </a:r>
            <a:r>
              <a:rPr lang="en-US" sz="2800"/>
              <a:t> </a:t>
            </a:r>
            <a:r>
              <a:rPr lang="en-US" sz="2800" err="1"/>
              <a:t>chữ</a:t>
            </a:r>
            <a:r>
              <a:rPr lang="en-US" sz="2800"/>
              <a:t> </a:t>
            </a:r>
            <a:r>
              <a:rPr lang="en-US" sz="2800" err="1"/>
              <a:t>còn</a:t>
            </a:r>
            <a:r>
              <a:rPr lang="en-US" sz="2800"/>
              <a:t> </a:t>
            </a:r>
            <a:r>
              <a:rPr lang="en-US" sz="2800" err="1"/>
              <a:t>thiếu</a:t>
            </a:r>
            <a:r>
              <a:rPr lang="en-US" sz="2800"/>
              <a:t> </a:t>
            </a:r>
            <a:r>
              <a:rPr lang="en-US" sz="2800" err="1"/>
              <a:t>trong</a:t>
            </a:r>
            <a:r>
              <a:rPr lang="en-US" sz="2800"/>
              <a:t> </a:t>
            </a:r>
            <a:r>
              <a:rPr lang="en-US" sz="2800" err="1"/>
              <a:t>bảng</a:t>
            </a:r>
            <a:r>
              <a:rPr lang="en-US" sz="2800"/>
              <a:t> </a:t>
            </a:r>
            <a:r>
              <a:rPr lang="en-US" sz="2800" err="1"/>
              <a:t>sau</a:t>
            </a:r>
            <a:r>
              <a:rPr lang="en-US" sz="2800"/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1905000" y="1295400"/>
            <a:ext cx="1447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err="1"/>
              <a:t>Số</a:t>
            </a:r>
            <a:r>
              <a:rPr lang="en-US" sz="2400"/>
              <a:t> </a:t>
            </a:r>
            <a:r>
              <a:rPr lang="en-US" sz="2400" err="1"/>
              <a:t>thứ</a:t>
            </a:r>
            <a:r>
              <a:rPr lang="en-US" sz="2400"/>
              <a:t> </a:t>
            </a:r>
            <a:r>
              <a:rPr lang="en-US" sz="2400" err="1"/>
              <a:t>tự</a:t>
            </a:r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3352800" y="12954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err="1">
                <a:latin typeface="Arial" pitchFamily="34" charset="0"/>
                <a:cs typeface="Arial" pitchFamily="34" charset="0"/>
              </a:rPr>
              <a:t>Chữ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81600" y="12954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err="1">
                <a:latin typeface="Arial" pitchFamily="34" charset="0"/>
                <a:cs typeface="Arial" pitchFamily="34" charset="0"/>
              </a:rPr>
              <a:t>Tên</a:t>
            </a:r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err="1">
                <a:latin typeface="Arial" pitchFamily="34" charset="0"/>
                <a:cs typeface="Arial" pitchFamily="34" charset="0"/>
              </a:rPr>
              <a:t>chữ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000" y="1752600"/>
            <a:ext cx="1447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2800" y="17526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8" name="Rectangle 7"/>
          <p:cNvSpPr/>
          <p:nvPr/>
        </p:nvSpPr>
        <p:spPr>
          <a:xfrm>
            <a:off x="5181600" y="17526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9" name="Rectangle 8"/>
          <p:cNvSpPr/>
          <p:nvPr/>
        </p:nvSpPr>
        <p:spPr>
          <a:xfrm>
            <a:off x="1905000" y="2209800"/>
            <a:ext cx="1447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52800" y="22098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ă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81600" y="22098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/>
              <a:t>á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905000" y="2667000"/>
            <a:ext cx="1447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352800" y="26670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â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81600" y="26670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ớ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905000" y="3124200"/>
            <a:ext cx="1447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352800" y="31242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/>
              <a:t>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181600" y="31242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err="1">
                <a:solidFill>
                  <a:srgbClr val="FF0000"/>
                </a:solidFill>
              </a:rPr>
              <a:t>bờ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05000" y="3581400"/>
            <a:ext cx="1447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352800" y="35814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/>
              <a:t>c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81600" y="35814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Cờ</a:t>
            </a: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905000" y="4038600"/>
            <a:ext cx="1447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52800" y="40386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err="1">
                <a:solidFill>
                  <a:srgbClr val="FF0000"/>
                </a:solidFill>
              </a:rPr>
              <a:t>ch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81600" y="40386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err="1"/>
              <a:t>Xê</a:t>
            </a:r>
            <a:r>
              <a:rPr lang="en-US"/>
              <a:t> </a:t>
            </a:r>
            <a:r>
              <a:rPr lang="en-US" err="1"/>
              <a:t>hát</a:t>
            </a: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905000" y="4495800"/>
            <a:ext cx="1447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7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52800" y="44958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/>
              <a:t>d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181600" y="44958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err="1">
                <a:solidFill>
                  <a:srgbClr val="FF0000"/>
                </a:solidFill>
              </a:rPr>
              <a:t>dờ</a:t>
            </a:r>
            <a:r>
              <a:rPr lang="en-US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905000" y="4953000"/>
            <a:ext cx="1447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352800" y="49530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/>
              <a:t>đ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181600" y="49530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err="1">
                <a:solidFill>
                  <a:srgbClr val="FF0000"/>
                </a:solidFill>
              </a:rPr>
              <a:t>đờ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905000" y="5410200"/>
            <a:ext cx="1447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9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352800" y="54102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/>
              <a:t>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181600" y="54102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905000" y="5867400"/>
            <a:ext cx="1447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/>
              <a:t>10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352800" y="58674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/>
              <a:t>ê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181600" y="5867400"/>
            <a:ext cx="1828800" cy="457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FF0000"/>
                </a:solidFill>
              </a:rPr>
              <a:t>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</TotalTime>
  <Words>461</Words>
  <Application>Microsoft Office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TTT</dc:creator>
  <cp:lastModifiedBy>ACER</cp:lastModifiedBy>
  <cp:revision>16</cp:revision>
  <dcterms:created xsi:type="dcterms:W3CDTF">2016-02-19T14:41:19Z</dcterms:created>
  <dcterms:modified xsi:type="dcterms:W3CDTF">2021-09-18T15:32:58Z</dcterms:modified>
</cp:coreProperties>
</file>